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60919-5D72-4547-BAA4-6AA8372BF537}" type="datetimeFigureOut">
              <a:rPr lang="en-US" smtClean="0"/>
              <a:t>11/2/2010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22E72-3681-4488-BB3F-5734FE77C2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I’ll describe the basics of physical estuarine mixing.</a:t>
            </a:r>
          </a:p>
          <a:p>
            <a:endParaRPr lang="en-US" dirty="0" smtClean="0"/>
          </a:p>
          <a:p>
            <a:r>
              <a:rPr lang="en-US" dirty="0" smtClean="0"/>
              <a:t>Hood Canal is your basic fjord like estuary, characterized by a shallow sill at the entrance, which causes</a:t>
            </a:r>
            <a:r>
              <a:rPr lang="en-US" baseline="0" dirty="0" smtClean="0"/>
              <a:t> mixing and flushing rates to be extremely slow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Fresh and marine water input creates strong stratification of water column—top is chemically distinct from bottom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Tidal movement promotes entrainment and mixing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Other way of mixing is wind driven upwelling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F6C64-2354-4EF6-902A-4D588B0D24A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Like</a:t>
            </a:r>
            <a:r>
              <a:rPr lang="en-US" baseline="0" dirty="0" smtClean="0"/>
              <a:t> most estuaries, HC is N limited and light limited during the winter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are the  sources of N to the system?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Once we add the limiting nutrient, primary production or an algal bloom occurs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F6C64-2354-4EF6-902A-4D588B0D24A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Layer of low DO bottom water develops.</a:t>
            </a:r>
          </a:p>
          <a:p>
            <a:endParaRPr lang="en-US" dirty="0" smtClean="0"/>
          </a:p>
          <a:p>
            <a:r>
              <a:rPr lang="en-US" dirty="0" smtClean="0"/>
              <a:t>If we had</a:t>
            </a:r>
            <a:r>
              <a:rPr lang="en-US" baseline="0" dirty="0" smtClean="0"/>
              <a:t> a larger than usual bloom or more mixing this line starts to move up, until it reaches the surface—</a:t>
            </a:r>
            <a:r>
              <a:rPr lang="en-US" baseline="0" dirty="0" err="1" smtClean="0"/>
              <a:t>fishkill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 Extent of depletion of DO and depth of this layer depends on 1 and 2</a:t>
            </a:r>
          </a:p>
          <a:p>
            <a:endParaRPr lang="en-US" dirty="0" smtClean="0"/>
          </a:p>
          <a:p>
            <a:r>
              <a:rPr lang="en-US" dirty="0" smtClean="0"/>
              <a:t>It’s likely that sunlight</a:t>
            </a:r>
            <a:r>
              <a:rPr lang="en-US" baseline="0" dirty="0" smtClean="0"/>
              <a:t> availability and marine N input have remained relatively constant.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Input from watershed although largely natural may be changing to a small extent – urbanization and red alder trees, which outcompete conifers after clearing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small changes in watershed loading may push O2 levels over the “tipping point” making a bad year deadly.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F6C64-2354-4EF6-902A-4D588B0D24A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5552-7000-4E04-9918-A44D24924470}" type="datetimeFigureOut">
              <a:rPr lang="en-US" smtClean="0"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9B0C-5895-43EC-8A92-867F351ED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5552-7000-4E04-9918-A44D24924470}" type="datetimeFigureOut">
              <a:rPr lang="en-US" smtClean="0"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9B0C-5895-43EC-8A92-867F351ED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5552-7000-4E04-9918-A44D24924470}" type="datetimeFigureOut">
              <a:rPr lang="en-US" smtClean="0"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9B0C-5895-43EC-8A92-867F351ED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5552-7000-4E04-9918-A44D24924470}" type="datetimeFigureOut">
              <a:rPr lang="en-US" smtClean="0"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9B0C-5895-43EC-8A92-867F351ED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5552-7000-4E04-9918-A44D24924470}" type="datetimeFigureOut">
              <a:rPr lang="en-US" smtClean="0"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9B0C-5895-43EC-8A92-867F351ED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5552-7000-4E04-9918-A44D24924470}" type="datetimeFigureOut">
              <a:rPr lang="en-US" smtClean="0"/>
              <a:t>11/2/2010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9B0C-5895-43EC-8A92-867F351ED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5552-7000-4E04-9918-A44D24924470}" type="datetimeFigureOut">
              <a:rPr lang="en-US" smtClean="0"/>
              <a:t>11/2/2010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9B0C-5895-43EC-8A92-867F351ED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5552-7000-4E04-9918-A44D24924470}" type="datetimeFigureOut">
              <a:rPr lang="en-US" smtClean="0"/>
              <a:t>11/2/2010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9B0C-5895-43EC-8A92-867F351ED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5552-7000-4E04-9918-A44D24924470}" type="datetimeFigureOut">
              <a:rPr lang="en-US" smtClean="0"/>
              <a:t>11/2/2010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9B0C-5895-43EC-8A92-867F351ED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5552-7000-4E04-9918-A44D24924470}" type="datetimeFigureOut">
              <a:rPr lang="en-US" smtClean="0"/>
              <a:t>11/2/2010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9B0C-5895-43EC-8A92-867F351ED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5552-7000-4E04-9918-A44D24924470}" type="datetimeFigureOut">
              <a:rPr lang="en-US" smtClean="0"/>
              <a:t>11/2/2010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9B0C-5895-43EC-8A92-867F351ED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45552-7000-4E04-9918-A44D24924470}" type="datetimeFigureOut">
              <a:rPr lang="en-US" smtClean="0"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79B0C-5895-43EC-8A92-867F351ED2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3429" y="0"/>
            <a:ext cx="103144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-76200"/>
            <a:ext cx="7772400" cy="1470025"/>
          </a:xfrm>
        </p:spPr>
        <p:txBody>
          <a:bodyPr/>
          <a:lstStyle/>
          <a:p>
            <a:r>
              <a:rPr lang="en-US" dirty="0" smtClean="0"/>
              <a:t>Thompson Cruise Recap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Cruise 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28600" y="1371600"/>
          <a:ext cx="3907367" cy="5410200"/>
        </p:xfrm>
        <a:graphic>
          <a:graphicData uri="http://schemas.openxmlformats.org/presentationml/2006/ole">
            <p:oleObj spid="_x0000_s2050" name="Acrobat Document" r:id="rId3" imgW="4457464" imgH="6172200" progId="AcroExch.Document.7">
              <p:embed/>
            </p:oleObj>
          </a:graphicData>
        </a:graphic>
      </p:graphicFrame>
      <p:sp>
        <p:nvSpPr>
          <p:cNvPr id="5" name="Oval 4"/>
          <p:cNvSpPr/>
          <p:nvPr/>
        </p:nvSpPr>
        <p:spPr>
          <a:xfrm>
            <a:off x="2971800" y="3429000"/>
            <a:ext cx="2286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5600" y="4038600"/>
            <a:ext cx="2286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4000" y="2895600"/>
            <a:ext cx="508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5638800" y="3657600"/>
            <a:ext cx="2286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67400" y="3505200"/>
            <a:ext cx="2286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72200" y="3581400"/>
            <a:ext cx="2286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66800"/>
            <a:ext cx="450587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451584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43200" y="2743200"/>
            <a:ext cx="113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Station 28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2514600"/>
            <a:ext cx="1016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Station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CTD Data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44665"/>
            <a:ext cx="4351455" cy="536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Estuarine Circulation</a:t>
            </a:r>
            <a:endParaRPr lang="en-US" sz="4000" dirty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1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050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ent Arrow 9"/>
          <p:cNvSpPr/>
          <p:nvPr/>
        </p:nvSpPr>
        <p:spPr bwMode="auto">
          <a:xfrm rot="16200000" flipH="1">
            <a:off x="7277101" y="2705101"/>
            <a:ext cx="228598" cy="24384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712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Bent Arrow 10"/>
          <p:cNvSpPr/>
          <p:nvPr/>
        </p:nvSpPr>
        <p:spPr bwMode="auto">
          <a:xfrm flipH="1" flipV="1">
            <a:off x="4419600" y="4572000"/>
            <a:ext cx="1905000" cy="304800"/>
          </a:xfrm>
          <a:prstGeom prst="bentArrow">
            <a:avLst>
              <a:gd name="adj1" fmla="val 25000"/>
              <a:gd name="adj2" fmla="val 15610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Curved Right Arrow 11"/>
          <p:cNvSpPr/>
          <p:nvPr/>
        </p:nvSpPr>
        <p:spPr bwMode="auto">
          <a:xfrm rot="10800000" flipH="1">
            <a:off x="3581400" y="3810000"/>
            <a:ext cx="380999" cy="106680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6" name="Curved Connector 15"/>
          <p:cNvCxnSpPr/>
          <p:nvPr/>
        </p:nvCxnSpPr>
        <p:spPr bwMode="auto">
          <a:xfrm>
            <a:off x="0" y="2819400"/>
            <a:ext cx="2819400" cy="762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666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" name="Group 20"/>
          <p:cNvGrpSpPr/>
          <p:nvPr/>
        </p:nvGrpSpPr>
        <p:grpSpPr>
          <a:xfrm flipH="1" flipV="1">
            <a:off x="2895600" y="3581400"/>
            <a:ext cx="4953000" cy="152400"/>
            <a:chOff x="838200" y="2895600"/>
            <a:chExt cx="7620000" cy="228600"/>
          </a:xfrm>
        </p:grpSpPr>
        <p:sp>
          <p:nvSpPr>
            <p:cNvPr id="22" name="Left Arrow 21"/>
            <p:cNvSpPr/>
            <p:nvPr/>
          </p:nvSpPr>
          <p:spPr bwMode="auto">
            <a:xfrm>
              <a:off x="5105400" y="2895600"/>
              <a:ext cx="3352800" cy="2286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Left Arrow 22"/>
            <p:cNvSpPr/>
            <p:nvPr/>
          </p:nvSpPr>
          <p:spPr bwMode="auto">
            <a:xfrm>
              <a:off x="838200" y="2895600"/>
              <a:ext cx="3962400" cy="2286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 flipH="1">
            <a:off x="4114800" y="4191000"/>
            <a:ext cx="2133600" cy="495300"/>
            <a:chOff x="2895600" y="4191000"/>
            <a:chExt cx="3124200" cy="876300"/>
          </a:xfrm>
        </p:grpSpPr>
        <p:sp>
          <p:nvSpPr>
            <p:cNvPr id="26" name="Circular Arrow 25"/>
            <p:cNvSpPr/>
            <p:nvPr/>
          </p:nvSpPr>
          <p:spPr bwMode="auto">
            <a:xfrm rot="5400000" flipH="1">
              <a:off x="5048250" y="4095750"/>
              <a:ext cx="876300" cy="1066800"/>
            </a:xfrm>
            <a:prstGeom prst="circular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7" name="Circular Arrow 26"/>
            <p:cNvSpPr/>
            <p:nvPr/>
          </p:nvSpPr>
          <p:spPr bwMode="auto">
            <a:xfrm rot="5400000" flipH="1">
              <a:off x="4514850" y="4095750"/>
              <a:ext cx="876300" cy="1066800"/>
            </a:xfrm>
            <a:prstGeom prst="circular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8" name="Circular Arrow 27"/>
            <p:cNvSpPr/>
            <p:nvPr/>
          </p:nvSpPr>
          <p:spPr bwMode="auto">
            <a:xfrm rot="5400000" flipH="1">
              <a:off x="3752850" y="4095750"/>
              <a:ext cx="876300" cy="1066800"/>
            </a:xfrm>
            <a:prstGeom prst="circular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9" name="Circular Arrow 28"/>
            <p:cNvSpPr/>
            <p:nvPr/>
          </p:nvSpPr>
          <p:spPr bwMode="auto">
            <a:xfrm rot="5400000" flipH="1">
              <a:off x="2990850" y="4095750"/>
              <a:ext cx="876300" cy="1066800"/>
            </a:xfrm>
            <a:prstGeom prst="circular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400800" y="3886200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Saline Ocean Input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3505200"/>
            <a:ext cx="220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Fresh River Input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33800" y="3886200"/>
            <a:ext cx="246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Entrainment/Mixing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962400" y="3733800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Upwelling</a:t>
            </a:r>
            <a:endParaRPr lang="en-US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905000"/>
            <a:ext cx="1905000" cy="118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30" grpId="0"/>
      <p:bldP spid="30" grpId="1"/>
      <p:bldP spid="31" grpId="0"/>
      <p:bldP spid="31" grpId="1"/>
      <p:bldP spid="32" grpId="0"/>
      <p:bldP spid="32" grpId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affects </a:t>
            </a:r>
            <a:r>
              <a:rPr lang="en-US" sz="4000" dirty="0" smtClean="0"/>
              <a:t>O2 </a:t>
            </a:r>
            <a:r>
              <a:rPr lang="en-US" sz="4000" dirty="0" err="1" smtClean="0"/>
              <a:t>concentrions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1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050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ent Arrow 9"/>
          <p:cNvSpPr/>
          <p:nvPr/>
        </p:nvSpPr>
        <p:spPr bwMode="auto">
          <a:xfrm rot="16200000" flipH="1">
            <a:off x="7277101" y="2705101"/>
            <a:ext cx="228598" cy="24384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712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Bent Arrow 10"/>
          <p:cNvSpPr/>
          <p:nvPr/>
        </p:nvSpPr>
        <p:spPr bwMode="auto">
          <a:xfrm flipH="1" flipV="1">
            <a:off x="4419600" y="4572000"/>
            <a:ext cx="1905000" cy="304800"/>
          </a:xfrm>
          <a:prstGeom prst="bentArrow">
            <a:avLst>
              <a:gd name="adj1" fmla="val 25000"/>
              <a:gd name="adj2" fmla="val 15610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6" name="Curved Connector 15"/>
          <p:cNvCxnSpPr/>
          <p:nvPr/>
        </p:nvCxnSpPr>
        <p:spPr bwMode="auto">
          <a:xfrm>
            <a:off x="0" y="2819400"/>
            <a:ext cx="2819400" cy="762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666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95600"/>
            <a:ext cx="647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15350" y="3657600"/>
            <a:ext cx="6286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un 33"/>
          <p:cNvSpPr/>
          <p:nvPr/>
        </p:nvSpPr>
        <p:spPr bwMode="auto">
          <a:xfrm>
            <a:off x="1676400" y="1524000"/>
            <a:ext cx="1295400" cy="99060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647950"/>
            <a:ext cx="7334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4343400" y="3581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N-Limited</a:t>
            </a:r>
            <a:endParaRPr lang="en-US" dirty="0"/>
          </a:p>
        </p:txBody>
      </p:sp>
      <p:sp>
        <p:nvSpPr>
          <p:cNvPr id="13" name="Cloud 12"/>
          <p:cNvSpPr/>
          <p:nvPr/>
        </p:nvSpPr>
        <p:spPr bwMode="auto">
          <a:xfrm>
            <a:off x="3657600" y="3581400"/>
            <a:ext cx="2667000" cy="304800"/>
          </a:xfrm>
          <a:prstGeom prst="cloud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3562350"/>
            <a:ext cx="27813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3657600"/>
            <a:ext cx="381000" cy="34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3657600"/>
            <a:ext cx="381000" cy="34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4400" y="4191000"/>
            <a:ext cx="1000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ight Arrow 20"/>
          <p:cNvSpPr/>
          <p:nvPr/>
        </p:nvSpPr>
        <p:spPr bwMode="auto">
          <a:xfrm>
            <a:off x="4343400" y="4495800"/>
            <a:ext cx="4572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6200" y="441960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3" name="Right Arrow 22"/>
          <p:cNvSpPr/>
          <p:nvPr/>
        </p:nvSpPr>
        <p:spPr bwMode="auto">
          <a:xfrm>
            <a:off x="5715000" y="4572000"/>
            <a:ext cx="4572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8800" y="42672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3429000" y="2133600"/>
            <a:ext cx="2304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 = CH</a:t>
            </a:r>
            <a:r>
              <a:rPr lang="en-US" baseline="-25000" dirty="0" smtClean="0"/>
              <a:t>2</a:t>
            </a:r>
            <a:r>
              <a:rPr lang="en-US" dirty="0" smtClean="0"/>
              <a:t>O + 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7 -0.00277 C 0.05729 -0.00855 0.07708 -0.01411 0.12413 0.00024 C 0.17118 0.01458 0.28698 0.07009 0.31961 0.08397 " pathEditMode="relative" ptsTypes="aaA">
                                      <p:cBhvr>
                                        <p:cTn id="14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1.69558E-6 C -0.01875 0.00301 -0.03471 0.00254 -0.05398 0.00162 C -0.06197 -0.00555 -0.07292 -0.0081 -0.08212 -0.0118 C -0.09705 -0.02498 -0.1066 -0.03215 -0.12483 -0.03424 C -0.14184 -0.0384 -0.15642 -0.03678 -0.17413 -0.03586 C -0.18125 -0.03239 -0.18993 -0.03192 -0.1967 -0.02683 C -0.20781 -0.01851 -0.19948 -0.02244 -0.20677 -0.01943 C -0.21701 -0.01041 -0.22083 0.00416 -0.22934 0.01503 C -0.23142 0.02429 -0.23906 0.0266 -0.24392 0.03308 C -0.24913 0.04002 -0.24601 0.03632 -0.25399 0.04349 C -0.25886 0.04788 -0.25573 0.04765 -0.25955 0.05251 C -0.26094 0.05413 -0.26267 0.05528 -0.26406 0.0569 C -0.2691 0.06292 -0.27136 0.0694 -0.27761 0.07194 C -0.2842 0.07795 -0.29028 0.08397 -0.29774 0.08836 C -0.30695 0.09368 -0.31736 0.09461 -0.32708 0.096 C -0.33906 0.09785 -0.35104 0.10132 -0.36302 0.1034 C -0.39792 0.10271 -0.42604 0.10062 -0.45955 0.099 C -0.4724 0.09438 -0.4882 0.09438 -0.5 0.08536 C -0.50538 0.08119 -0.50886 0.0768 -0.51354 0.07194 C -0.51875 0.06662 -0.52708 0.06176 -0.52708 0.05112 " pathEditMode="relative" ptsTypes="fffffffffffffffffffA">
                                      <p:cBhvr>
                                        <p:cTn id="26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739E-6 C -3.33333E-6 0.05806 -3.33333E-6 0.11612 -3.33333E-6 0.141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7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1.48739E-6 C 0.00833 0.05806 0.00833 0.11612 0.00833 0.141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35" grpId="0"/>
      <p:bldP spid="13" grpId="0" animBg="1"/>
      <p:bldP spid="13" grpId="1" animBg="1"/>
      <p:bldP spid="21" grpId="0" animBg="1"/>
      <p:bldP spid="22" grpId="0"/>
      <p:bldP spid="23" grpId="0" animBg="1"/>
      <p:bldP spid="24" grpId="0"/>
      <p:bldP spid="25" grpId="0"/>
      <p:bldP spid="2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affects Hood Canal Hypoxia?</a:t>
            </a:r>
            <a:endParaRPr lang="en-US" sz="4000" dirty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1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050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Connector 37"/>
          <p:cNvCxnSpPr/>
          <p:nvPr/>
        </p:nvCxnSpPr>
        <p:spPr bwMode="auto">
          <a:xfrm>
            <a:off x="3352800" y="4572000"/>
            <a:ext cx="3200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4408003" y="4648200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3124200" y="4267200"/>
            <a:ext cx="3581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819400" y="3810000"/>
            <a:ext cx="4191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886200"/>
            <a:ext cx="17526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609975"/>
            <a:ext cx="17526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75" y="2819400"/>
            <a:ext cx="1533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304800" y="16002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Extent of hypoxia depends on:  1) algal bloom magnitude (nutrients/light)</a:t>
            </a:r>
          </a:p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                                             2) extent of deep water upwelling (wind)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Zooplankton </a:t>
            </a:r>
            <a:r>
              <a:rPr lang="en-US" dirty="0" err="1" smtClean="0"/>
              <a:t>Diel</a:t>
            </a:r>
            <a:r>
              <a:rPr lang="en-US" dirty="0" smtClean="0"/>
              <a:t> migration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362200"/>
            <a:ext cx="38385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057400"/>
            <a:ext cx="2381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291</Words>
  <Application>Microsoft Office PowerPoint</Application>
  <PresentationFormat>On-screen Show (4:3)</PresentationFormat>
  <Paragraphs>49</Paragraphs>
  <Slides>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Adobe Acrobat Document</vt:lpstr>
      <vt:lpstr>Thompson Cruise Recap</vt:lpstr>
      <vt:lpstr>Cruise Track</vt:lpstr>
      <vt:lpstr>CTD data</vt:lpstr>
      <vt:lpstr>CTD Data</vt:lpstr>
      <vt:lpstr>Estuarine Circulation</vt:lpstr>
      <vt:lpstr>What affects O2 concentrions?</vt:lpstr>
      <vt:lpstr>What affects Hood Canal Hypoxia?</vt:lpstr>
      <vt:lpstr>Zooplankton Diel migration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Thompson Cruise Recap</dc:title>
  <dc:creator>Nick</dc:creator>
  <cp:lastModifiedBy>Nick</cp:lastModifiedBy>
  <cp:revision>5</cp:revision>
  <dcterms:created xsi:type="dcterms:W3CDTF">2010-11-02T17:54:19Z</dcterms:created>
  <dcterms:modified xsi:type="dcterms:W3CDTF">2010-11-02T18:36:28Z</dcterms:modified>
</cp:coreProperties>
</file>